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8" r:id="rId3"/>
    <p:sldId id="269" r:id="rId4"/>
    <p:sldId id="272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70" r:id="rId16"/>
    <p:sldId id="271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286190"/>
    <a:srgbClr val="2756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1T15:00:49.3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52,'2098'0,"-2077"-1,1-1,27-7,-27 5,1 0,25 0,4 4,11 0,112-13,-91 4,1 4,111 7,-53 0,1203-2,-1325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1T15:00:50.25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2,'83'-2,"91"4,-104 10,-50-8,1 0,31 0,695-4,-577 11,5 1,483-13,-614 3,48 9,43 1,151 5,-28 2,-185-13,96-5,27 2,-108 8,-53-5,51 1,42-10,99 5,-158 9,-48-6,0-2,29 2,-27-5,-3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1T15:00:51.5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1 122,'4'0,"0"-1,1-1,-1 1,0-1,0 0,0 0,0 0,0 0,4-4,23-10,16 1,0 2,1 3,84-8,-62 16,-30 1,-1-1,40-7,-18 1,1 3,0 2,63 7,-7-2,1976-2,-2071 1,-1 2,30 5,37 4,20 0,-73-7,52 2,1310-8,-1378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1T15:00:51.9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1 188,'0'-1,"0"0,1 0,-1 0,0 1,1-1,-1 0,1 0,-1 1,1-1,-1 0,1 0,-1 1,1-1,0 1,-1-1,1 0,0 1,0-1,-1 1,1 0,0-1,0 1,0 0,-1-1,2 1,30-8,-18 5,71-20,-56 17,42-16,-54 17,-1 0,1 2,0 0,24-1,33-6,-42 4,47-2,11-1,34-2,-81 9,48-9,-90 11,58-12,1 3,98-3,681 13,-819-1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1T15:00:52.9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76,'26'-2,"-1"0,0-2,44-12,20-3,-31 13,110 3,-110 4,0-2,57-8,-28 0,-1 3,108 8,-53 1,1567-3,-1670 2,51 8,-50-4,46 1,882-8,-947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6C5FE-DBE2-4AA4-A253-9275C23C0272}" type="datetimeFigureOut">
              <a:rPr lang="zh-TW" altLang="en-US" smtClean="0"/>
              <a:t>2022/11/1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990-3F05-45A1-8FEE-7334B295FA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4855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6C5FE-DBE2-4AA4-A253-9275C23C0272}" type="datetimeFigureOut">
              <a:rPr lang="zh-TW" altLang="en-US" smtClean="0"/>
              <a:t>2022/11/1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990-3F05-45A1-8FEE-7334B295FA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490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6C5FE-DBE2-4AA4-A253-9275C23C0272}" type="datetimeFigureOut">
              <a:rPr lang="zh-TW" altLang="en-US" smtClean="0"/>
              <a:t>2022/11/1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990-3F05-45A1-8FEE-7334B295FA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1750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6C5FE-DBE2-4AA4-A253-9275C23C0272}" type="datetimeFigureOut">
              <a:rPr lang="zh-TW" altLang="en-US" smtClean="0"/>
              <a:t>2022/11/1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990-3F05-45A1-8FEE-7334B295FA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177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6C5FE-DBE2-4AA4-A253-9275C23C0272}" type="datetimeFigureOut">
              <a:rPr lang="zh-TW" altLang="en-US" smtClean="0"/>
              <a:t>2022/11/1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990-3F05-45A1-8FEE-7334B295FA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4614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6C5FE-DBE2-4AA4-A253-9275C23C0272}" type="datetimeFigureOut">
              <a:rPr lang="zh-TW" altLang="en-US" smtClean="0"/>
              <a:t>2022/11/1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990-3F05-45A1-8FEE-7334B295FA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2730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6C5FE-DBE2-4AA4-A253-9275C23C0272}" type="datetimeFigureOut">
              <a:rPr lang="zh-TW" altLang="en-US" smtClean="0"/>
              <a:t>2022/11/1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990-3F05-45A1-8FEE-7334B295FA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962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6C5FE-DBE2-4AA4-A253-9275C23C0272}" type="datetimeFigureOut">
              <a:rPr lang="zh-TW" altLang="en-US" smtClean="0"/>
              <a:t>2022/11/1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990-3F05-45A1-8FEE-7334B295FA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9731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6C5FE-DBE2-4AA4-A253-9275C23C0272}" type="datetimeFigureOut">
              <a:rPr lang="zh-TW" altLang="en-US" smtClean="0"/>
              <a:t>2022/11/1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990-3F05-45A1-8FEE-7334B295FA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921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6C5FE-DBE2-4AA4-A253-9275C23C0272}" type="datetimeFigureOut">
              <a:rPr lang="zh-TW" altLang="en-US" smtClean="0"/>
              <a:t>2022/11/1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990-3F05-45A1-8FEE-7334B295FA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5801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6C5FE-DBE2-4AA4-A253-9275C23C0272}" type="datetimeFigureOut">
              <a:rPr lang="zh-TW" altLang="en-US" smtClean="0"/>
              <a:t>2022/11/1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F990-3F05-45A1-8FEE-7334B295FA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8696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6C5FE-DBE2-4AA4-A253-9275C23C0272}" type="datetimeFigureOut">
              <a:rPr lang="zh-TW" altLang="en-US" smtClean="0"/>
              <a:t>2022/11/1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7F990-3F05-45A1-8FEE-7334B295FA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8755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L8ypSXwyBds&amp;t=4258s&amp;ab_channel=freeCodeCamp.or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customXml" Target="../ink/ink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58C8D3-0E16-1C75-4650-AAC17989CD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82848"/>
            <a:ext cx="9144000" cy="1404326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機器學習與實作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CBC60AD-C96B-C136-AE7E-2BFFC8AC2B9F}"/>
              </a:ext>
            </a:extLst>
          </p:cNvPr>
          <p:cNvSpPr txBox="1"/>
          <p:nvPr/>
        </p:nvSpPr>
        <p:spPr>
          <a:xfrm>
            <a:off x="4242033" y="4039995"/>
            <a:ext cx="3707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C108152225 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陳泓廷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A3F5D4A-7B2F-4889-1594-76CCB0EF63A8}"/>
              </a:ext>
            </a:extLst>
          </p:cNvPr>
          <p:cNvSpPr txBox="1"/>
          <p:nvPr/>
        </p:nvSpPr>
        <p:spPr>
          <a:xfrm>
            <a:off x="4526032" y="3093937"/>
            <a:ext cx="3139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DQN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貪食蛇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endParaRPr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35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61129564-F0C8-4DA8-C207-D60CE838245A}"/>
              </a:ext>
            </a:extLst>
          </p:cNvPr>
          <p:cNvSpPr txBox="1"/>
          <p:nvPr/>
        </p:nvSpPr>
        <p:spPr>
          <a:xfrm>
            <a:off x="373380" y="129540"/>
            <a:ext cx="2247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Agent.py</a:t>
            </a:r>
            <a:endParaRPr lang="zh-TW" altLang="en-US" sz="32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8FA23CF-C460-EFB4-C555-FEA55CDE1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8555"/>
            <a:ext cx="4239217" cy="200052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B449C97-3E7A-5C87-CE3E-48DE6ABD0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164" y="911888"/>
            <a:ext cx="6643197" cy="415439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A62C8EA-BE86-D5E3-FD25-276C0A4711A2}"/>
              </a:ext>
            </a:extLst>
          </p:cNvPr>
          <p:cNvSpPr/>
          <p:nvPr/>
        </p:nvSpPr>
        <p:spPr>
          <a:xfrm>
            <a:off x="6774641" y="1104433"/>
            <a:ext cx="5356860" cy="1082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535AD0F-5582-8B8D-15BA-F9E0E66CEB91}"/>
              </a:ext>
            </a:extLst>
          </p:cNvPr>
          <p:cNvSpPr txBox="1"/>
          <p:nvPr/>
        </p:nvSpPr>
        <p:spPr>
          <a:xfrm>
            <a:off x="9213762" y="1460787"/>
            <a:ext cx="1882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繪製分數</a:t>
            </a:r>
            <a:r>
              <a:rPr lang="zh-TW" altLang="en-US" b="1" dirty="0">
                <a:latin typeface="Poiret One" panose="00000500000000000000" pitchFamily="2" charset="0"/>
                <a:ea typeface="標楷體" panose="03000509000000000000" pitchFamily="65" charset="-120"/>
              </a:rPr>
              <a:t>、平均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852A806-CB15-3607-2404-DE0BDDF75553}"/>
              </a:ext>
            </a:extLst>
          </p:cNvPr>
          <p:cNvSpPr/>
          <p:nvPr/>
        </p:nvSpPr>
        <p:spPr>
          <a:xfrm>
            <a:off x="7056581" y="2788453"/>
            <a:ext cx="5074920" cy="563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9316822-FB50-886C-051D-236EB95EBC26}"/>
              </a:ext>
            </a:extLst>
          </p:cNvPr>
          <p:cNvSpPr txBox="1"/>
          <p:nvPr/>
        </p:nvSpPr>
        <p:spPr>
          <a:xfrm>
            <a:off x="10359981" y="2808783"/>
            <a:ext cx="1771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基於當前參數取得移動參數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BEE3EBC-3575-3FE9-628F-FE538C1620C7}"/>
              </a:ext>
            </a:extLst>
          </p:cNvPr>
          <p:cNvSpPr/>
          <p:nvPr/>
        </p:nvSpPr>
        <p:spPr>
          <a:xfrm>
            <a:off x="7056581" y="3352333"/>
            <a:ext cx="5074920" cy="723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402E04C-3EB6-A130-F5DF-F92C73003F60}"/>
              </a:ext>
            </a:extLst>
          </p:cNvPr>
          <p:cNvSpPr txBox="1"/>
          <p:nvPr/>
        </p:nvSpPr>
        <p:spPr>
          <a:xfrm>
            <a:off x="10359981" y="3452673"/>
            <a:ext cx="1714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執行移動</a:t>
            </a:r>
            <a:endParaRPr lang="en-US" altLang="zh-TW" sz="1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取得新的狀態參數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6A60102-409C-CE21-C12B-F7F6E59E4BB7}"/>
              </a:ext>
            </a:extLst>
          </p:cNvPr>
          <p:cNvSpPr/>
          <p:nvPr/>
        </p:nvSpPr>
        <p:spPr>
          <a:xfrm>
            <a:off x="7056581" y="4076233"/>
            <a:ext cx="5074920" cy="1346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983D431-9076-6DB2-B1EB-FD24887D75CE}"/>
              </a:ext>
            </a:extLst>
          </p:cNvPr>
          <p:cNvSpPr txBox="1"/>
          <p:nvPr/>
        </p:nvSpPr>
        <p:spPr>
          <a:xfrm>
            <a:off x="7056581" y="5036353"/>
            <a:ext cx="3070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儲存短期的遊戲數據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F7C69AE4-CE10-464D-3212-6CB99EE0F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8" y="2959485"/>
            <a:ext cx="5830114" cy="1400370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00ACA1F3-F3AC-BA21-29AF-FBBC85ADB994}"/>
              </a:ext>
            </a:extLst>
          </p:cNvPr>
          <p:cNvSpPr/>
          <p:nvPr/>
        </p:nvSpPr>
        <p:spPr>
          <a:xfrm>
            <a:off x="2150634" y="3868917"/>
            <a:ext cx="1867184" cy="2782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2150634" y="4323570"/>
            <a:ext cx="26629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代表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input layer</a:t>
            </a:r>
          </a:p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hidden layer</a:t>
            </a:r>
          </a:p>
          <a:p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output layer 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的個數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46854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199FD82-B1FF-DCB1-E446-289ABA72A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38" y="631291"/>
            <a:ext cx="6556620" cy="320918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AD5B45A-CD14-69C5-02F9-120AE0CBD4F6}"/>
              </a:ext>
            </a:extLst>
          </p:cNvPr>
          <p:cNvSpPr/>
          <p:nvPr/>
        </p:nvSpPr>
        <p:spPr>
          <a:xfrm>
            <a:off x="1569720" y="1668195"/>
            <a:ext cx="5029200" cy="10521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DABE080-918B-7D73-C4F6-F4BA16CCF90E}"/>
              </a:ext>
            </a:extLst>
          </p:cNvPr>
          <p:cNvSpPr txBox="1"/>
          <p:nvPr/>
        </p:nvSpPr>
        <p:spPr>
          <a:xfrm>
            <a:off x="4643139" y="1729740"/>
            <a:ext cx="1454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紀錄最高分數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43E63E2-B85A-92B4-94FE-8A4BBE5899F8}"/>
              </a:ext>
            </a:extLst>
          </p:cNvPr>
          <p:cNvSpPr/>
          <p:nvPr/>
        </p:nvSpPr>
        <p:spPr>
          <a:xfrm>
            <a:off x="1569720" y="2819400"/>
            <a:ext cx="5029200" cy="1021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CB08E77-2CE5-6C74-9E43-794F77EEFF6B}"/>
              </a:ext>
            </a:extLst>
          </p:cNvPr>
          <p:cNvSpPr txBox="1"/>
          <p:nvPr/>
        </p:nvSpPr>
        <p:spPr>
          <a:xfrm>
            <a:off x="4643139" y="3090446"/>
            <a:ext cx="19557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繪製出分數與平均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10D0FFE-B7C4-B115-BB98-4E209D0C6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058" y="941825"/>
            <a:ext cx="5158824" cy="2825803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323D46E7-7B28-59A6-5F76-DDF0003D5BA4}"/>
              </a:ext>
            </a:extLst>
          </p:cNvPr>
          <p:cNvSpPr txBox="1"/>
          <p:nvPr/>
        </p:nvSpPr>
        <p:spPr>
          <a:xfrm>
            <a:off x="6739058" y="3909270"/>
            <a:ext cx="4963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標示出遊戲分數</a:t>
            </a:r>
            <a:r>
              <a:rPr lang="zh-TW" altLang="en-US" dirty="0">
                <a:latin typeface="Poiret One" panose="00000500000000000000" pitchFamily="2" charset="0"/>
                <a:ea typeface="標楷體" panose="03000509000000000000" pitchFamily="65" charset="-120"/>
              </a:rPr>
              <a:t>、高分紀錄、繪製出記錄圖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3809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3751038-3BFF-508C-73C1-753084545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02" y="484445"/>
            <a:ext cx="5545117" cy="553535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99BAEF3-D708-3081-A5AD-D139FB3C9C9B}"/>
              </a:ext>
            </a:extLst>
          </p:cNvPr>
          <p:cNvSpPr/>
          <p:nvPr/>
        </p:nvSpPr>
        <p:spPr>
          <a:xfrm>
            <a:off x="967740" y="484445"/>
            <a:ext cx="5554980" cy="21139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40BE0BF-F23F-B576-4F5D-D363AF3F101D}"/>
              </a:ext>
            </a:extLst>
          </p:cNvPr>
          <p:cNvSpPr txBox="1"/>
          <p:nvPr/>
        </p:nvSpPr>
        <p:spPr>
          <a:xfrm>
            <a:off x="3901440" y="1272541"/>
            <a:ext cx="2621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檢查蛇的頭是否會撞到邊界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8A9FC97-E25D-12CF-E5F9-2DABA8B92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703" y="908344"/>
            <a:ext cx="2619741" cy="53347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DF56DE46-98FB-FEB3-0886-D2751865DFFC}"/>
              </a:ext>
            </a:extLst>
          </p:cNvPr>
          <p:cNvSpPr txBox="1"/>
          <p:nvPr/>
        </p:nvSpPr>
        <p:spPr>
          <a:xfrm>
            <a:off x="6687703" y="484445"/>
            <a:ext cx="163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Game.py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BE0B8AF-AF5C-7A34-A16D-DB29A0E0C93C}"/>
              </a:ext>
            </a:extLst>
          </p:cNvPr>
          <p:cNvSpPr/>
          <p:nvPr/>
        </p:nvSpPr>
        <p:spPr>
          <a:xfrm>
            <a:off x="6622549" y="484446"/>
            <a:ext cx="2750051" cy="11266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04C4CBFA-B508-D129-B2CF-A5BACDAC6D42}"/>
              </a:ext>
            </a:extLst>
          </p:cNvPr>
          <p:cNvSpPr/>
          <p:nvPr/>
        </p:nvSpPr>
        <p:spPr>
          <a:xfrm>
            <a:off x="3063240" y="811551"/>
            <a:ext cx="220980" cy="2362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C100C2AB-3077-3A5F-83FF-D74C21770E71}"/>
              </a:ext>
            </a:extLst>
          </p:cNvPr>
          <p:cNvSpPr/>
          <p:nvPr/>
        </p:nvSpPr>
        <p:spPr>
          <a:xfrm>
            <a:off x="8530590" y="900782"/>
            <a:ext cx="300990" cy="27429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7594C82-9C93-B00E-7852-3D2556EE2051}"/>
              </a:ext>
            </a:extLst>
          </p:cNvPr>
          <p:cNvSpPr/>
          <p:nvPr/>
        </p:nvSpPr>
        <p:spPr>
          <a:xfrm>
            <a:off x="967740" y="2697480"/>
            <a:ext cx="7863840" cy="34061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21EF339-476A-DC7D-200D-73D34C4482E0}"/>
              </a:ext>
            </a:extLst>
          </p:cNvPr>
          <p:cNvSpPr txBox="1"/>
          <p:nvPr/>
        </p:nvSpPr>
        <p:spPr>
          <a:xfrm>
            <a:off x="5006340" y="2772280"/>
            <a:ext cx="268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學習那裡有危險的狀態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3C74152-0DC9-9638-072B-36D91FEBAF77}"/>
              </a:ext>
            </a:extLst>
          </p:cNvPr>
          <p:cNvSpPr txBox="1"/>
          <p:nvPr/>
        </p:nvSpPr>
        <p:spPr>
          <a:xfrm>
            <a:off x="4486275" y="4598433"/>
            <a:ext cx="4072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</a:t>
            </a:r>
            <a:r>
              <a:rPr lang="en-US" altLang="zh-TW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如果右邊發生碰撞，則代表左邊有危險</a:t>
            </a:r>
          </a:p>
        </p:txBody>
      </p:sp>
    </p:spTree>
    <p:extLst>
      <p:ext uri="{BB962C8B-B14F-4D97-AF65-F5344CB8AC3E}">
        <p14:creationId xmlns:p14="http://schemas.microsoft.com/office/powerpoint/2010/main" val="2059460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CDF927B-5D15-03B4-39A2-E51C2D1C1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7686"/>
            <a:ext cx="4963218" cy="112410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334CBC3-B457-1DDB-2F5A-AD36DC69A525}"/>
              </a:ext>
            </a:extLst>
          </p:cNvPr>
          <p:cNvSpPr/>
          <p:nvPr/>
        </p:nvSpPr>
        <p:spPr>
          <a:xfrm>
            <a:off x="0" y="1167686"/>
            <a:ext cx="5951220" cy="12173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D790F1B-4E93-B207-E207-2DF9BE3A9802}"/>
              </a:ext>
            </a:extLst>
          </p:cNvPr>
          <p:cNvSpPr txBox="1"/>
          <p:nvPr/>
        </p:nvSpPr>
        <p:spPr>
          <a:xfrm>
            <a:off x="4079298" y="1545073"/>
            <a:ext cx="192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判斷食物的位置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D493857-4785-C984-1348-C9178E209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1184"/>
            <a:ext cx="6780737" cy="252325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F682DF2B-5FFF-E596-DCD4-63C82E1CE0E3}"/>
              </a:ext>
            </a:extLst>
          </p:cNvPr>
          <p:cNvSpPr/>
          <p:nvPr/>
        </p:nvSpPr>
        <p:spPr>
          <a:xfrm>
            <a:off x="0" y="2478284"/>
            <a:ext cx="7437120" cy="27414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963E92F-D251-D531-B4FF-4CF8ABB1AC7B}"/>
              </a:ext>
            </a:extLst>
          </p:cNvPr>
          <p:cNvSpPr txBox="1"/>
          <p:nvPr/>
        </p:nvSpPr>
        <p:spPr>
          <a:xfrm>
            <a:off x="5539740" y="3664325"/>
            <a:ext cx="1897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儲存紀錄</a:t>
            </a:r>
          </a:p>
        </p:txBody>
      </p:sp>
    </p:spTree>
    <p:extLst>
      <p:ext uri="{BB962C8B-B14F-4D97-AF65-F5344CB8AC3E}">
        <p14:creationId xmlns:p14="http://schemas.microsoft.com/office/powerpoint/2010/main" val="2699429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1D4B4D7-F910-C483-E423-B3561E642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618733"/>
            <a:ext cx="6106377" cy="281026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8B148C5-E2EB-F0D9-1424-C9F6F973864D}"/>
              </a:ext>
            </a:extLst>
          </p:cNvPr>
          <p:cNvSpPr/>
          <p:nvPr/>
        </p:nvSpPr>
        <p:spPr>
          <a:xfrm>
            <a:off x="198120" y="571500"/>
            <a:ext cx="8161020" cy="2857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293BB92-358B-62EB-C506-638B8809783A}"/>
              </a:ext>
            </a:extLst>
          </p:cNvPr>
          <p:cNvSpPr txBox="1"/>
          <p:nvPr/>
        </p:nvSpPr>
        <p:spPr>
          <a:xfrm>
            <a:off x="5516880" y="693421"/>
            <a:ext cx="2598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建立一開始的隨機移動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4973B1C-04C0-4DF3-5DC9-D7AB18FF7A58}"/>
              </a:ext>
            </a:extLst>
          </p:cNvPr>
          <p:cNvSpPr txBox="1"/>
          <p:nvPr/>
        </p:nvSpPr>
        <p:spPr>
          <a:xfrm>
            <a:off x="4681437" y="1351182"/>
            <a:ext cx="3230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遊戲過的越久，隨機移動的次數就越少</a:t>
            </a:r>
          </a:p>
        </p:txBody>
      </p:sp>
    </p:spTree>
    <p:extLst>
      <p:ext uri="{BB962C8B-B14F-4D97-AF65-F5344CB8AC3E}">
        <p14:creationId xmlns:p14="http://schemas.microsoft.com/office/powerpoint/2010/main" val="844796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初期">
            <a:hlinkClick r:id="" action="ppaction://media"/>
            <a:extLst>
              <a:ext uri="{FF2B5EF4-FFF2-40B4-BE49-F238E27FC236}">
                <a16:creationId xmlns:a16="http://schemas.microsoft.com/office/drawing/2014/main" id="{C5E7111A-B267-ABC1-5FD2-14B70C7386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0142" y="902197"/>
            <a:ext cx="9791716" cy="550784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29E52B5-48A3-F896-A333-CC3472755457}"/>
              </a:ext>
            </a:extLst>
          </p:cNvPr>
          <p:cNvSpPr txBox="1"/>
          <p:nvPr/>
        </p:nvSpPr>
        <p:spPr>
          <a:xfrm>
            <a:off x="5084618" y="124796"/>
            <a:ext cx="2022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訓練初期</a:t>
            </a:r>
          </a:p>
        </p:txBody>
      </p:sp>
    </p:spTree>
    <p:extLst>
      <p:ext uri="{BB962C8B-B14F-4D97-AF65-F5344CB8AC3E}">
        <p14:creationId xmlns:p14="http://schemas.microsoft.com/office/powerpoint/2010/main" val="345800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0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後期">
            <a:hlinkClick r:id="" action="ppaction://media"/>
            <a:extLst>
              <a:ext uri="{FF2B5EF4-FFF2-40B4-BE49-F238E27FC236}">
                <a16:creationId xmlns:a16="http://schemas.microsoft.com/office/drawing/2014/main" id="{34E7C9BD-ADB8-4FF1-5D3F-12C4F3C228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9927" y="914400"/>
            <a:ext cx="9892146" cy="556433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6A6F867-2084-6649-4CE9-12F13618C0F1}"/>
              </a:ext>
            </a:extLst>
          </p:cNvPr>
          <p:cNvSpPr txBox="1"/>
          <p:nvPr/>
        </p:nvSpPr>
        <p:spPr>
          <a:xfrm>
            <a:off x="4936837" y="268069"/>
            <a:ext cx="2318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訓練後期</a:t>
            </a:r>
          </a:p>
        </p:txBody>
      </p:sp>
    </p:spTree>
    <p:extLst>
      <p:ext uri="{BB962C8B-B14F-4D97-AF65-F5344CB8AC3E}">
        <p14:creationId xmlns:p14="http://schemas.microsoft.com/office/powerpoint/2010/main" val="218228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44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346945C3-40B7-8664-8503-44605F835336}"/>
              </a:ext>
            </a:extLst>
          </p:cNvPr>
          <p:cNvSpPr txBox="1"/>
          <p:nvPr/>
        </p:nvSpPr>
        <p:spPr>
          <a:xfrm>
            <a:off x="444616" y="318780"/>
            <a:ext cx="11157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參考資料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			</a:t>
            </a:r>
            <a:r>
              <a:rPr lang="en-US" altLang="zh-TW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(96) Python + </a:t>
            </a:r>
            <a:r>
              <a:rPr lang="en-US" altLang="zh-TW" sz="2400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PyTorch</a:t>
            </a:r>
            <a:r>
              <a:rPr lang="en-US" altLang="zh-TW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+ </a:t>
            </a:r>
            <a:r>
              <a:rPr lang="en-US" altLang="zh-TW" sz="2400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Pygame</a:t>
            </a:r>
            <a:r>
              <a:rPr lang="en-US" altLang="zh-TW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Reinforcement Learning – Train an AI to Play Snake - YouTube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9928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C525DB6E-3D9B-786D-567C-664038151C4B}"/>
              </a:ext>
            </a:extLst>
          </p:cNvPr>
          <p:cNvSpPr txBox="1"/>
          <p:nvPr/>
        </p:nvSpPr>
        <p:spPr>
          <a:xfrm>
            <a:off x="0" y="0"/>
            <a:ext cx="396799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類別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上下左右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 向上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:[1,0,0]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 右轉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:[0,1,0]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 左轉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:[0,0,1]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</a:t>
            </a:r>
            <a:b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FF7FC4B-BF09-6653-5EB6-069006686330}"/>
              </a:ext>
            </a:extLst>
          </p:cNvPr>
          <p:cNvSpPr txBox="1"/>
          <p:nvPr/>
        </p:nvSpPr>
        <p:spPr>
          <a:xfrm>
            <a:off x="2712441" y="872456"/>
            <a:ext cx="5318620" cy="536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※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取決於當前情況決定如何轉向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7BB2D65-81BF-83EA-2A8B-00A5D73D8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67" y="2731993"/>
            <a:ext cx="4906060" cy="321989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74390E9-67E8-C8F8-F14C-6F03CA43C716}"/>
              </a:ext>
            </a:extLst>
          </p:cNvPr>
          <p:cNvSpPr/>
          <p:nvPr/>
        </p:nvSpPr>
        <p:spPr>
          <a:xfrm>
            <a:off x="331466" y="2731993"/>
            <a:ext cx="4906059" cy="32198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75D564A-4CBB-24EF-C9B3-E4DE262E92F1}"/>
              </a:ext>
            </a:extLst>
          </p:cNvPr>
          <p:cNvSpPr txBox="1"/>
          <p:nvPr/>
        </p:nvSpPr>
        <p:spPr>
          <a:xfrm>
            <a:off x="5343787" y="2698707"/>
            <a:ext cx="2952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特徵說明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B58CD73-70A3-BEEE-DCC2-E8966162DDCB}"/>
              </a:ext>
            </a:extLst>
          </p:cNvPr>
          <p:cNvSpPr txBox="1"/>
          <p:nvPr/>
        </p:nvSpPr>
        <p:spPr>
          <a:xfrm>
            <a:off x="5371751" y="3343686"/>
            <a:ext cx="5033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判斷食物在上下左右 或者 距離上下左右的邊界有多近，也就是距離危險有多近。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187A749-C252-A8CF-D587-CB8A6DD52CFC}"/>
              </a:ext>
            </a:extLst>
          </p:cNvPr>
          <p:cNvSpPr txBox="1"/>
          <p:nvPr/>
        </p:nvSpPr>
        <p:spPr>
          <a:xfrm>
            <a:off x="3527571" y="5008228"/>
            <a:ext cx="880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食物</a:t>
            </a:r>
          </a:p>
        </p:txBody>
      </p:sp>
    </p:spTree>
    <p:extLst>
      <p:ext uri="{BB962C8B-B14F-4D97-AF65-F5344CB8AC3E}">
        <p14:creationId xmlns:p14="http://schemas.microsoft.com/office/powerpoint/2010/main" val="433041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423AD1A-8B57-61AB-5FFC-FC7DBC16D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283" y="238876"/>
            <a:ext cx="9383434" cy="488700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067A457-AF11-D471-3BBF-B74A742BADE0}"/>
              </a:ext>
            </a:extLst>
          </p:cNvPr>
          <p:cNvSpPr txBox="1"/>
          <p:nvPr/>
        </p:nvSpPr>
        <p:spPr>
          <a:xfrm>
            <a:off x="8422022" y="5125883"/>
            <a:ext cx="25670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輸出層只有</a:t>
            </a:r>
            <a:r>
              <a:rPr lang="en-US" altLang="zh-TW" sz="2000" dirty="0"/>
              <a:t>3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個數字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代表移動方向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068FB6A-AFA5-A98D-88E7-5ABB8D73C9B9}"/>
              </a:ext>
            </a:extLst>
          </p:cNvPr>
          <p:cNvSpPr txBox="1"/>
          <p:nvPr/>
        </p:nvSpPr>
        <p:spPr>
          <a:xfrm>
            <a:off x="1404283" y="5125883"/>
            <a:ext cx="2798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狀態有</a:t>
            </a:r>
            <a:r>
              <a:rPr lang="en-US" altLang="zh-TW" dirty="0"/>
              <a:t>11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種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危險在上</a:t>
            </a:r>
            <a:r>
              <a:rPr lang="zh-TW" altLang="en-US" dirty="0">
                <a:latin typeface="Poiret One" panose="00000500000000000000" pitchFamily="2" charset="0"/>
                <a:ea typeface="標楷體" panose="03000509000000000000" pitchFamily="65" charset="-120"/>
              </a:rPr>
              <a:t>、左、右</a:t>
            </a:r>
            <a:endParaRPr lang="en-US" altLang="zh-TW" dirty="0">
              <a:latin typeface="Poiret One" panose="00000500000000000000" pitchFamily="2" charset="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往上</a:t>
            </a:r>
            <a:r>
              <a:rPr lang="zh-TW" altLang="en-US" dirty="0">
                <a:latin typeface="Poiret One" panose="00000500000000000000" pitchFamily="2" charset="0"/>
                <a:ea typeface="標楷體" panose="03000509000000000000" pitchFamily="65" charset="-120"/>
              </a:rPr>
              <a:t>、下、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左</a:t>
            </a:r>
            <a:r>
              <a:rPr lang="zh-TW" altLang="en-US" dirty="0">
                <a:latin typeface="Poiret One" panose="00000500000000000000" pitchFamily="2" charset="0"/>
                <a:ea typeface="標楷體" panose="03000509000000000000" pitchFamily="65" charset="-120"/>
              </a:rPr>
              <a:t>、右移動</a:t>
            </a:r>
            <a:endParaRPr lang="en-US" altLang="zh-TW" dirty="0">
              <a:latin typeface="Poiret One" panose="00000500000000000000" pitchFamily="2" charset="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Poiret One" panose="00000500000000000000" pitchFamily="2" charset="0"/>
                <a:ea typeface="標楷體" panose="03000509000000000000" pitchFamily="65" charset="-120"/>
              </a:rPr>
              <a:t>食物在上、下、左、右</a:t>
            </a:r>
            <a:endParaRPr lang="en-US" altLang="zh-TW" dirty="0">
              <a:latin typeface="Poiret One" panose="00000500000000000000" pitchFamily="2" charset="0"/>
              <a:ea typeface="標楷體" panose="03000509000000000000" pitchFamily="65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09F23EB-33F5-65EC-6921-9AE5740B4905}"/>
              </a:ext>
            </a:extLst>
          </p:cNvPr>
          <p:cNvSpPr txBox="1"/>
          <p:nvPr/>
        </p:nvSpPr>
        <p:spPr>
          <a:xfrm>
            <a:off x="1510019" y="300956"/>
            <a:ext cx="1812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TW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  <a:r>
              <a:rPr lang="zh-TW" altLang="en-US" sz="24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模型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973D51E-B392-F001-78B8-FE257C3FDA71}"/>
              </a:ext>
            </a:extLst>
          </p:cNvPr>
          <p:cNvSpPr txBox="1"/>
          <p:nvPr/>
        </p:nvSpPr>
        <p:spPr>
          <a:xfrm>
            <a:off x="2147582" y="3429000"/>
            <a:ext cx="1627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solidFill>
                  <a:schemeClr val="bg1"/>
                </a:solidFill>
              </a:rPr>
              <a:t>inputlayer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8F7D08D-75CA-B0E0-C262-1D8D5CE3C83B}"/>
              </a:ext>
            </a:extLst>
          </p:cNvPr>
          <p:cNvSpPr txBox="1"/>
          <p:nvPr/>
        </p:nvSpPr>
        <p:spPr>
          <a:xfrm>
            <a:off x="8891805" y="2423719"/>
            <a:ext cx="1627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solidFill>
                  <a:schemeClr val="bg1"/>
                </a:solidFill>
              </a:rPr>
              <a:t>outputlayer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231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D94C348-8613-20A4-FB28-91CA21653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241" y="1165231"/>
            <a:ext cx="9835518" cy="218047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A51A015-59E4-C135-8BF9-0CE170171112}"/>
              </a:ext>
            </a:extLst>
          </p:cNvPr>
          <p:cNvSpPr txBox="1"/>
          <p:nvPr/>
        </p:nvSpPr>
        <p:spPr>
          <a:xfrm>
            <a:off x="600387" y="304801"/>
            <a:ext cx="1708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DQN</a:t>
            </a:r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公式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4B81FD9-B666-F473-02F0-72F6EB5A73B8}"/>
              </a:ext>
            </a:extLst>
          </p:cNvPr>
          <p:cNvSpPr txBox="1"/>
          <p:nvPr/>
        </p:nvSpPr>
        <p:spPr>
          <a:xfrm>
            <a:off x="1178241" y="3744468"/>
            <a:ext cx="2827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Function: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A41BD0CE-1D2A-A0AC-DB31-DF4188311783}"/>
                  </a:ext>
                </a:extLst>
              </p:cNvPr>
              <p:cNvSpPr txBox="1"/>
              <p:nvPr/>
            </p:nvSpPr>
            <p:spPr>
              <a:xfrm>
                <a:off x="1912690" y="4389454"/>
                <a:ext cx="295632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A41BD0CE-1D2A-A0AC-DB31-DF4188311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690" y="4389454"/>
                <a:ext cx="295632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筆跡 8">
                <a:extLst>
                  <a:ext uri="{FF2B5EF4-FFF2-40B4-BE49-F238E27FC236}">
                    <a16:creationId xmlns:a16="http://schemas.microsoft.com/office/drawing/2014/main" id="{6C79503C-65CC-56B1-E737-BDEBADF943A4}"/>
                  </a:ext>
                </a:extLst>
              </p14:cNvPr>
              <p14:cNvContentPartPr/>
              <p14:nvPr/>
            </p14:nvContentPartPr>
            <p14:xfrm>
              <a:off x="3120510" y="4578176"/>
              <a:ext cx="1601640" cy="18720"/>
            </p14:xfrm>
          </p:contentPart>
        </mc:Choice>
        <mc:Fallback>
          <p:pic>
            <p:nvPicPr>
              <p:cNvPr id="9" name="筆跡 8">
                <a:extLst>
                  <a:ext uri="{FF2B5EF4-FFF2-40B4-BE49-F238E27FC236}">
                    <a16:creationId xmlns:a16="http://schemas.microsoft.com/office/drawing/2014/main" id="{6C79503C-65CC-56B1-E737-BDEBADF943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66870" y="4470536"/>
                <a:ext cx="170928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9C10785F-1065-B2F9-256F-301B489DDD9B}"/>
                  </a:ext>
                </a:extLst>
              </p14:cNvPr>
              <p14:cNvContentPartPr/>
              <p14:nvPr/>
            </p14:nvContentPartPr>
            <p14:xfrm>
              <a:off x="3179190" y="4722176"/>
              <a:ext cx="1509120" cy="59760"/>
            </p14:xfrm>
          </p:contentPart>
        </mc:Choice>
        <mc:Fallback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9C10785F-1065-B2F9-256F-301B489DDD9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25190" y="4614176"/>
                <a:ext cx="161676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筆跡 11">
                <a:extLst>
                  <a:ext uri="{FF2B5EF4-FFF2-40B4-BE49-F238E27FC236}">
                    <a16:creationId xmlns:a16="http://schemas.microsoft.com/office/drawing/2014/main" id="{EC913D7B-C11F-3F25-7DF4-E895211B2376}"/>
                  </a:ext>
                </a:extLst>
              </p14:cNvPr>
              <p14:cNvContentPartPr/>
              <p14:nvPr/>
            </p14:nvContentPartPr>
            <p14:xfrm>
              <a:off x="3120510" y="4536056"/>
              <a:ext cx="1777680" cy="44280"/>
            </p14:xfrm>
          </p:contentPart>
        </mc:Choice>
        <mc:Fallback>
          <p:pic>
            <p:nvPicPr>
              <p:cNvPr id="12" name="筆跡 11">
                <a:extLst>
                  <a:ext uri="{FF2B5EF4-FFF2-40B4-BE49-F238E27FC236}">
                    <a16:creationId xmlns:a16="http://schemas.microsoft.com/office/drawing/2014/main" id="{EC913D7B-C11F-3F25-7DF4-E895211B237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66870" y="4428056"/>
                <a:ext cx="188532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" name="筆跡 13">
                <a:extLst>
                  <a:ext uri="{FF2B5EF4-FFF2-40B4-BE49-F238E27FC236}">
                    <a16:creationId xmlns:a16="http://schemas.microsoft.com/office/drawing/2014/main" id="{1E13BBDD-67B5-D144-0EF6-3FBDC8EB609D}"/>
                  </a:ext>
                </a:extLst>
              </p14:cNvPr>
              <p14:cNvContentPartPr/>
              <p14:nvPr/>
            </p14:nvContentPartPr>
            <p14:xfrm>
              <a:off x="4127070" y="4479176"/>
              <a:ext cx="729360" cy="68040"/>
            </p14:xfrm>
          </p:contentPart>
        </mc:Choice>
        <mc:Fallback>
          <p:pic>
            <p:nvPicPr>
              <p:cNvPr id="14" name="筆跡 13">
                <a:extLst>
                  <a:ext uri="{FF2B5EF4-FFF2-40B4-BE49-F238E27FC236}">
                    <a16:creationId xmlns:a16="http://schemas.microsoft.com/office/drawing/2014/main" id="{1E13BBDD-67B5-D144-0EF6-3FBDC8EB60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73430" y="4371176"/>
                <a:ext cx="83700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0" name="筆跡 19">
                <a:extLst>
                  <a:ext uri="{FF2B5EF4-FFF2-40B4-BE49-F238E27FC236}">
                    <a16:creationId xmlns:a16="http://schemas.microsoft.com/office/drawing/2014/main" id="{0EAE6AC3-BC1B-9822-647F-A452CF65110E}"/>
                  </a:ext>
                </a:extLst>
              </p14:cNvPr>
              <p14:cNvContentPartPr/>
              <p14:nvPr/>
            </p14:nvContentPartPr>
            <p14:xfrm>
              <a:off x="3179190" y="4486016"/>
              <a:ext cx="1492560" cy="27360"/>
            </p14:xfrm>
          </p:contentPart>
        </mc:Choice>
        <mc:Fallback>
          <p:pic>
            <p:nvPicPr>
              <p:cNvPr id="20" name="筆跡 19">
                <a:extLst>
                  <a:ext uri="{FF2B5EF4-FFF2-40B4-BE49-F238E27FC236}">
                    <a16:creationId xmlns:a16="http://schemas.microsoft.com/office/drawing/2014/main" id="{0EAE6AC3-BC1B-9822-647F-A452CF65110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25190" y="4378016"/>
                <a:ext cx="1600200" cy="243000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文字方塊 25">
            <a:extLst>
              <a:ext uri="{FF2B5EF4-FFF2-40B4-BE49-F238E27FC236}">
                <a16:creationId xmlns:a16="http://schemas.microsoft.com/office/drawing/2014/main" id="{41A9D033-FD23-679B-C0EE-F9A41898728B}"/>
              </a:ext>
            </a:extLst>
          </p:cNvPr>
          <p:cNvSpPr txBox="1"/>
          <p:nvPr/>
        </p:nvSpPr>
        <p:spPr>
          <a:xfrm>
            <a:off x="3120510" y="4855806"/>
            <a:ext cx="3791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用於改善</a:t>
            </a:r>
            <a:r>
              <a:rPr lang="en-US" altLang="zh-TW" sz="2400" dirty="0">
                <a:solidFill>
                  <a:srgbClr val="FFFF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endParaRPr lang="zh-TW" altLang="en-US" sz="2400" dirty="0">
              <a:solidFill>
                <a:srgbClr val="FFFF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5993EA4-1C6D-CF9D-04C4-B68D4B83BDC1}"/>
              </a:ext>
            </a:extLst>
          </p:cNvPr>
          <p:cNvSpPr txBox="1"/>
          <p:nvPr/>
        </p:nvSpPr>
        <p:spPr>
          <a:xfrm>
            <a:off x="8800051" y="3417740"/>
            <a:ext cx="2625755" cy="369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※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與課堂上的差不多</a:t>
            </a:r>
          </a:p>
        </p:txBody>
      </p:sp>
    </p:spTree>
    <p:extLst>
      <p:ext uri="{BB962C8B-B14F-4D97-AF65-F5344CB8AC3E}">
        <p14:creationId xmlns:p14="http://schemas.microsoft.com/office/powerpoint/2010/main" val="2067232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AD6A054-FAA6-080F-D6F1-B4584A1DF35E}"/>
              </a:ext>
            </a:extLst>
          </p:cNvPr>
          <p:cNvSpPr txBox="1"/>
          <p:nvPr/>
        </p:nvSpPr>
        <p:spPr>
          <a:xfrm>
            <a:off x="218115" y="243281"/>
            <a:ext cx="2491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遊戲主程式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E546969-B3F4-C797-F156-23713301C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15" y="828056"/>
            <a:ext cx="4553585" cy="482984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7EA919F-F190-56BC-A209-2ECD4078A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591" y="1142425"/>
            <a:ext cx="5763429" cy="45154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C4ADD4F2-40A3-03A7-B978-43459F12F844}"/>
              </a:ext>
            </a:extLst>
          </p:cNvPr>
          <p:cNvSpPr txBox="1"/>
          <p:nvPr/>
        </p:nvSpPr>
        <p:spPr>
          <a:xfrm>
            <a:off x="7495562" y="1694576"/>
            <a:ext cx="1610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初始化遊戲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5A84022-5E48-91F7-5FF9-EB843E871911}"/>
              </a:ext>
            </a:extLst>
          </p:cNvPr>
          <p:cNvSpPr/>
          <p:nvPr/>
        </p:nvSpPr>
        <p:spPr>
          <a:xfrm>
            <a:off x="5905849" y="1400961"/>
            <a:ext cx="4790113" cy="42569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9776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EDE9793-B57B-4E9F-7F73-1222E557F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71" y="355503"/>
            <a:ext cx="6892082" cy="614699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F1F1826-AA7D-77FD-2D95-F4F92D4539AA}"/>
              </a:ext>
            </a:extLst>
          </p:cNvPr>
          <p:cNvSpPr txBox="1"/>
          <p:nvPr/>
        </p:nvSpPr>
        <p:spPr>
          <a:xfrm>
            <a:off x="3618021" y="914398"/>
            <a:ext cx="218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放置食物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紅點</a:t>
            </a:r>
            <a:r>
              <a:rPr lang="en-US" altLang="zh-TW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147D8A3-1FCE-F886-A559-11DFA2A2D956}"/>
              </a:ext>
            </a:extLst>
          </p:cNvPr>
          <p:cNvSpPr txBox="1"/>
          <p:nvPr/>
        </p:nvSpPr>
        <p:spPr>
          <a:xfrm>
            <a:off x="4219662" y="3244333"/>
            <a:ext cx="1249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計算移動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76EB3C-6BBA-3958-2C8E-82A0CDEE1FED}"/>
              </a:ext>
            </a:extLst>
          </p:cNvPr>
          <p:cNvSpPr txBox="1"/>
          <p:nvPr/>
        </p:nvSpPr>
        <p:spPr>
          <a:xfrm>
            <a:off x="3498209" y="3913245"/>
            <a:ext cx="2428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確認遊戲是否結束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E8BC704-0E65-6E7D-94B3-270BA5B5454D}"/>
              </a:ext>
            </a:extLst>
          </p:cNvPr>
          <p:cNvSpPr txBox="1"/>
          <p:nvPr/>
        </p:nvSpPr>
        <p:spPr>
          <a:xfrm>
            <a:off x="3498209" y="5659496"/>
            <a:ext cx="3942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檢查是否吃掉食物</a:t>
            </a:r>
            <a:r>
              <a:rPr lang="en-US" altLang="zh-TW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and</a:t>
            </a:r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放置新食物</a:t>
            </a:r>
            <a:endParaRPr lang="zh-TW" altLang="en-US" sz="20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52EB18C-589D-BB6B-CCD6-1D12E0AA8E8B}"/>
              </a:ext>
            </a:extLst>
          </p:cNvPr>
          <p:cNvSpPr/>
          <p:nvPr/>
        </p:nvSpPr>
        <p:spPr>
          <a:xfrm>
            <a:off x="1501629" y="5067973"/>
            <a:ext cx="5874524" cy="14345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11F6509-6745-8D98-DB91-5A56FBC0AAF5}"/>
              </a:ext>
            </a:extLst>
          </p:cNvPr>
          <p:cNvSpPr/>
          <p:nvPr/>
        </p:nvSpPr>
        <p:spPr>
          <a:xfrm>
            <a:off x="1501629" y="3733101"/>
            <a:ext cx="5050173" cy="13348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15101CE-6B66-6528-52E0-8281996BAB0E}"/>
              </a:ext>
            </a:extLst>
          </p:cNvPr>
          <p:cNvSpPr/>
          <p:nvPr/>
        </p:nvSpPr>
        <p:spPr>
          <a:xfrm>
            <a:off x="1501629" y="3070371"/>
            <a:ext cx="4513277" cy="6627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CF583CD-0520-C199-4986-4E1E04F32F75}"/>
              </a:ext>
            </a:extLst>
          </p:cNvPr>
          <p:cNvSpPr/>
          <p:nvPr/>
        </p:nvSpPr>
        <p:spPr>
          <a:xfrm>
            <a:off x="1266738" y="355503"/>
            <a:ext cx="6109415" cy="12803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6113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37D7704-A953-4251-1CDC-DE1DDDE69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1033943"/>
            <a:ext cx="8951020" cy="479011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6876A6F-E5D4-80DC-2416-DCFDD81D2DBA}"/>
              </a:ext>
            </a:extLst>
          </p:cNvPr>
          <p:cNvSpPr/>
          <p:nvPr/>
        </p:nvSpPr>
        <p:spPr>
          <a:xfrm>
            <a:off x="1146076" y="1033943"/>
            <a:ext cx="8003064" cy="2279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73E0758-79B2-8F92-9915-75ACD98606F3}"/>
              </a:ext>
            </a:extLst>
          </p:cNvPr>
          <p:cNvSpPr txBox="1"/>
          <p:nvPr/>
        </p:nvSpPr>
        <p:spPr>
          <a:xfrm>
            <a:off x="3620828" y="1027650"/>
            <a:ext cx="4639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※</a:t>
            </a:r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計算碰撞</a:t>
            </a:r>
            <a:r>
              <a:rPr lang="en-US" altLang="zh-TW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邊界</a:t>
            </a:r>
            <a:r>
              <a:rPr lang="en-US" altLang="zh-TW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or</a:t>
            </a:r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自己</a:t>
            </a: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569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A228F47-2C64-49BF-926E-E40D576E5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37" y="293615"/>
            <a:ext cx="7836829" cy="614653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A9F703D-0481-52CE-ED7A-8AA9C3D54E0C}"/>
              </a:ext>
            </a:extLst>
          </p:cNvPr>
          <p:cNvSpPr/>
          <p:nvPr/>
        </p:nvSpPr>
        <p:spPr>
          <a:xfrm>
            <a:off x="1400961" y="355734"/>
            <a:ext cx="6736360" cy="33689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68EB8D0-BA68-3A85-529A-1DC27F1B4089}"/>
              </a:ext>
            </a:extLst>
          </p:cNvPr>
          <p:cNvSpPr txBox="1"/>
          <p:nvPr/>
        </p:nvSpPr>
        <p:spPr>
          <a:xfrm>
            <a:off x="3931641" y="293615"/>
            <a:ext cx="2164359" cy="93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利用函數計算方向</a:t>
            </a:r>
            <a:endParaRPr lang="en-US" altLang="zh-TW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頭的方向</a:t>
            </a:r>
            <a:endParaRPr lang="en-US" altLang="zh-TW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57E40A8-B061-20C8-F2E8-A127C115643E}"/>
              </a:ext>
            </a:extLst>
          </p:cNvPr>
          <p:cNvSpPr txBox="1"/>
          <p:nvPr/>
        </p:nvSpPr>
        <p:spPr>
          <a:xfrm>
            <a:off x="5013820" y="1924949"/>
            <a:ext cx="2827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定義前進</a:t>
            </a:r>
            <a:r>
              <a:rPr lang="zh-TW" altLang="en-US" b="1" dirty="0">
                <a:latin typeface="Poiret One" panose="00000500000000000000" pitchFamily="2" charset="0"/>
                <a:ea typeface="標楷體" panose="03000509000000000000" pitchFamily="65" charset="-120"/>
              </a:rPr>
              <a:t>、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左轉、右轉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97BF2D9-FEEF-64EF-B432-596ECEC63DB2}"/>
              </a:ext>
            </a:extLst>
          </p:cNvPr>
          <p:cNvSpPr/>
          <p:nvPr/>
        </p:nvSpPr>
        <p:spPr>
          <a:xfrm>
            <a:off x="1400961" y="3791824"/>
            <a:ext cx="6736360" cy="2648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CB746F3-ACBA-24AA-3BE9-ECC4E30BD104}"/>
              </a:ext>
            </a:extLst>
          </p:cNvPr>
          <p:cNvSpPr txBox="1"/>
          <p:nvPr/>
        </p:nvSpPr>
        <p:spPr>
          <a:xfrm>
            <a:off x="4832058" y="4726046"/>
            <a:ext cx="252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計算蛇在地圖中的位置</a:t>
            </a:r>
          </a:p>
        </p:txBody>
      </p:sp>
    </p:spTree>
    <p:extLst>
      <p:ext uri="{BB962C8B-B14F-4D97-AF65-F5344CB8AC3E}">
        <p14:creationId xmlns:p14="http://schemas.microsoft.com/office/powerpoint/2010/main" val="3502132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C281362-8021-4464-796D-9A654D111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035" y="898749"/>
            <a:ext cx="8853706" cy="506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8DA2ABF-A12E-C582-9869-EF85E178FB06}"/>
              </a:ext>
            </a:extLst>
          </p:cNvPr>
          <p:cNvSpPr txBox="1"/>
          <p:nvPr/>
        </p:nvSpPr>
        <p:spPr>
          <a:xfrm>
            <a:off x="6258467" y="3076580"/>
            <a:ext cx="1336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28619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計算狀態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BD4DFB0-68AF-205F-48A8-87EF4B03C61D}"/>
              </a:ext>
            </a:extLst>
          </p:cNvPr>
          <p:cNvSpPr txBox="1"/>
          <p:nvPr/>
        </p:nvSpPr>
        <p:spPr>
          <a:xfrm>
            <a:off x="6467343" y="3476690"/>
            <a:ext cx="3683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28619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根據現在狀態計算下一步動作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B4C7A7D-0C77-6B98-C4AD-BA465A202136}"/>
              </a:ext>
            </a:extLst>
          </p:cNvPr>
          <p:cNvSpPr txBox="1"/>
          <p:nvPr/>
        </p:nvSpPr>
        <p:spPr>
          <a:xfrm>
            <a:off x="7236622" y="4574780"/>
            <a:ext cx="1884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275627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更新遊戲狀態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3F0736E-1FA6-5B96-C77F-DF889CA5A86E}"/>
              </a:ext>
            </a:extLst>
          </p:cNvPr>
          <p:cNvSpPr txBox="1"/>
          <p:nvPr/>
        </p:nvSpPr>
        <p:spPr>
          <a:xfrm>
            <a:off x="4699163" y="5026539"/>
            <a:ext cx="3931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28619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由上一步的遊戲狀態計算下一步</a:t>
            </a:r>
            <a:endParaRPr lang="en-US" altLang="zh-TW" b="1" dirty="0">
              <a:solidFill>
                <a:srgbClr val="28619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b="1" dirty="0">
                <a:solidFill>
                  <a:srgbClr val="28619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的動作與狀態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C43E95F-7498-B451-91F9-EF3C30A052D8}"/>
              </a:ext>
            </a:extLst>
          </p:cNvPr>
          <p:cNvSpPr txBox="1"/>
          <p:nvPr/>
        </p:nvSpPr>
        <p:spPr>
          <a:xfrm>
            <a:off x="4384926" y="1095112"/>
            <a:ext cx="2541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zh-TW" altLang="en-US" sz="24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程式部分說明</a:t>
            </a:r>
          </a:p>
        </p:txBody>
      </p:sp>
    </p:spTree>
    <p:extLst>
      <p:ext uri="{BB962C8B-B14F-4D97-AF65-F5344CB8AC3E}">
        <p14:creationId xmlns:p14="http://schemas.microsoft.com/office/powerpoint/2010/main" val="678312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589</TotalTime>
  <Words>351</Words>
  <Application>Microsoft Office PowerPoint</Application>
  <PresentationFormat>寬螢幕</PresentationFormat>
  <Paragraphs>67</Paragraphs>
  <Slides>17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5" baseType="lpstr">
      <vt:lpstr>標楷體</vt:lpstr>
      <vt:lpstr>Arial</vt:lpstr>
      <vt:lpstr>Calibri</vt:lpstr>
      <vt:lpstr>Calibri Light</vt:lpstr>
      <vt:lpstr>Cambria Math</vt:lpstr>
      <vt:lpstr>Poiret One</vt:lpstr>
      <vt:lpstr>Times New Roman</vt:lpstr>
      <vt:lpstr>Office Theme</vt:lpstr>
      <vt:lpstr>機器學習與實作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機器學習與實作</dc:title>
  <dc:creator>四子一乙-陳泓廷</dc:creator>
  <cp:lastModifiedBy>四子一乙-陳泓廷</cp:lastModifiedBy>
  <cp:revision>6</cp:revision>
  <dcterms:created xsi:type="dcterms:W3CDTF">2022-10-19T10:14:58Z</dcterms:created>
  <dcterms:modified xsi:type="dcterms:W3CDTF">2022-11-01T15:04:43Z</dcterms:modified>
</cp:coreProperties>
</file>